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8" r:id="rId4"/>
    <p:sldMasterId id="2147483720" r:id="rId5"/>
    <p:sldMasterId id="2147483732" r:id="rId6"/>
  </p:sldMasterIdLst>
  <p:sldIdLst>
    <p:sldId id="269" r:id="rId7"/>
    <p:sldId id="270" r:id="rId8"/>
    <p:sldId id="273" r:id="rId9"/>
    <p:sldId id="274" r:id="rId10"/>
    <p:sldId id="256" r:id="rId11"/>
    <p:sldId id="257" r:id="rId12"/>
    <p:sldId id="258" r:id="rId13"/>
    <p:sldId id="259" r:id="rId14"/>
    <p:sldId id="260" r:id="rId15"/>
    <p:sldId id="262" r:id="rId16"/>
    <p:sldId id="263" r:id="rId17"/>
    <p:sldId id="265" r:id="rId18"/>
    <p:sldId id="264" r:id="rId19"/>
    <p:sldId id="266" r:id="rId20"/>
    <p:sldId id="267" r:id="rId21"/>
    <p:sldId id="268" r:id="rId22"/>
    <p:sldId id="275" r:id="rId23"/>
    <p:sldId id="271" r:id="rId24"/>
    <p:sldId id="272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891E2-85D5-45AD-8A4A-E2CD894C3FAF}" type="datetimeFigureOut">
              <a:rPr lang="en-IN" smtClean="0"/>
              <a:t>23-03-2020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BEA9-A02F-467D-8333-CD7C884912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2777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891E2-85D5-45AD-8A4A-E2CD894C3FAF}" type="datetimeFigureOut">
              <a:rPr lang="en-IN" smtClean="0"/>
              <a:t>23-03-2020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BEA9-A02F-467D-8333-CD7C884912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53385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891E2-85D5-45AD-8A4A-E2CD894C3FAF}" type="datetimeFigureOut">
              <a:rPr lang="en-IN" smtClean="0"/>
              <a:t>23-03-2020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BEA9-A02F-467D-8333-CD7C884912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0845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70891E2-85D5-45AD-8A4A-E2CD894C3FAF}" type="datetimeFigureOut">
              <a:rPr lang="en-IN" smtClean="0"/>
              <a:t>23-03-2020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597BEA9-A02F-467D-8333-CD7C884912B9}" type="slidenum">
              <a:rPr lang="en-IN" smtClean="0"/>
              <a:t>‹#›</a:t>
            </a:fld>
            <a:endParaRPr lang="en-IN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5242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891E2-85D5-45AD-8A4A-E2CD894C3FAF}" type="datetimeFigureOut">
              <a:rPr lang="en-IN" smtClean="0"/>
              <a:t>23-03-2020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BEA9-A02F-467D-8333-CD7C884912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30138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891E2-85D5-45AD-8A4A-E2CD894C3FAF}" type="datetimeFigureOut">
              <a:rPr lang="en-IN" smtClean="0"/>
              <a:t>23-03-2020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BEA9-A02F-467D-8333-CD7C884912B9}" type="slidenum">
              <a:rPr lang="en-IN" smtClean="0"/>
              <a:t>‹#›</a:t>
            </a:fld>
            <a:endParaRPr lang="en-IN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6125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891E2-85D5-45AD-8A4A-E2CD894C3FAF}" type="datetimeFigureOut">
              <a:rPr lang="en-IN" smtClean="0"/>
              <a:t>23-03-2020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BEA9-A02F-467D-8333-CD7C884912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6304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891E2-85D5-45AD-8A4A-E2CD894C3FAF}" type="datetimeFigureOut">
              <a:rPr lang="en-IN" smtClean="0"/>
              <a:t>23-03-2020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BEA9-A02F-467D-8333-CD7C884912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87003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891E2-85D5-45AD-8A4A-E2CD894C3FAF}" type="datetimeFigureOut">
              <a:rPr lang="en-IN" smtClean="0"/>
              <a:t>23-03-2020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BEA9-A02F-467D-8333-CD7C884912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54742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891E2-85D5-45AD-8A4A-E2CD894C3FAF}" type="datetimeFigureOut">
              <a:rPr lang="en-IN" smtClean="0"/>
              <a:t>23-03-2020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BEA9-A02F-467D-8333-CD7C884912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19212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891E2-85D5-45AD-8A4A-E2CD894C3FAF}" type="datetimeFigureOut">
              <a:rPr lang="en-IN" smtClean="0"/>
              <a:t>23-03-2020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BEA9-A02F-467D-8333-CD7C884912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16611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891E2-85D5-45AD-8A4A-E2CD894C3FAF}" type="datetimeFigureOut">
              <a:rPr lang="en-IN" smtClean="0"/>
              <a:t>23-03-2020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BEA9-A02F-467D-8333-CD7C884912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99873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891E2-85D5-45AD-8A4A-E2CD894C3FAF}" type="datetimeFigureOut">
              <a:rPr lang="en-IN" smtClean="0"/>
              <a:t>23-03-2020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BEA9-A02F-467D-8333-CD7C884912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15887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891E2-85D5-45AD-8A4A-E2CD894C3FAF}" type="datetimeFigureOut">
              <a:rPr lang="en-IN" smtClean="0"/>
              <a:t>23-03-2020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BEA9-A02F-467D-8333-CD7C884912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60750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891E2-85D5-45AD-8A4A-E2CD894C3FAF}" type="datetimeFigureOut">
              <a:rPr lang="en-IN" smtClean="0"/>
              <a:t>23-03-2020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BEA9-A02F-467D-8333-CD7C884912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918064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891E2-85D5-45AD-8A4A-E2CD894C3FAF}" type="datetimeFigureOut">
              <a:rPr lang="en-IN" smtClean="0"/>
              <a:t>23-03-2020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BEA9-A02F-467D-8333-CD7C884912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192764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891E2-85D5-45AD-8A4A-E2CD894C3FAF}" type="datetimeFigureOut">
              <a:rPr lang="en-IN" smtClean="0"/>
              <a:t>23-03-2020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BEA9-A02F-467D-8333-CD7C884912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37090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891E2-85D5-45AD-8A4A-E2CD894C3FAF}" type="datetimeFigureOut">
              <a:rPr lang="en-IN" smtClean="0"/>
              <a:t>23-03-2020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BEA9-A02F-467D-8333-CD7C884912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109133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891E2-85D5-45AD-8A4A-E2CD894C3FAF}" type="datetimeFigureOut">
              <a:rPr lang="en-IN" smtClean="0"/>
              <a:t>23-03-2020</a:t>
            </a:fld>
            <a:endParaRPr lang="en-IN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BEA9-A02F-467D-8333-CD7C884912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608821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891E2-85D5-45AD-8A4A-E2CD894C3FAF}" type="datetimeFigureOut">
              <a:rPr lang="en-IN" smtClean="0"/>
              <a:t>23-03-2020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BEA9-A02F-467D-8333-CD7C884912B9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6240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891E2-85D5-45AD-8A4A-E2CD894C3FAF}" type="datetimeFigureOut">
              <a:rPr lang="en-IN" smtClean="0"/>
              <a:t>23-03-2020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BEA9-A02F-467D-8333-CD7C884912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55313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891E2-85D5-45AD-8A4A-E2CD894C3FAF}" type="datetimeFigureOut">
              <a:rPr lang="en-IN" smtClean="0"/>
              <a:t>23-03-2020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BEA9-A02F-467D-8333-CD7C884912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5567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891E2-85D5-45AD-8A4A-E2CD894C3FAF}" type="datetimeFigureOut">
              <a:rPr lang="en-IN" smtClean="0"/>
              <a:t>23-03-2020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BEA9-A02F-467D-8333-CD7C884912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51090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891E2-85D5-45AD-8A4A-E2CD894C3FAF}" type="datetimeFigureOut">
              <a:rPr lang="en-IN" smtClean="0"/>
              <a:t>23-03-2020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I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BEA9-A02F-467D-8333-CD7C884912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41919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C70891E2-85D5-45AD-8A4A-E2CD894C3FAF}" type="datetimeFigureOut">
              <a:rPr lang="en-IN" smtClean="0"/>
              <a:t>23-03-2020</a:t>
            </a:fld>
            <a:endParaRPr lang="en-IN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BEA9-A02F-467D-8333-CD7C884912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74714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891E2-85D5-45AD-8A4A-E2CD894C3FAF}" type="datetimeFigureOut">
              <a:rPr lang="en-IN" smtClean="0"/>
              <a:t>23-03-2020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BEA9-A02F-467D-8333-CD7C884912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43770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891E2-85D5-45AD-8A4A-E2CD894C3FAF}" type="datetimeFigureOut">
              <a:rPr lang="en-IN" smtClean="0"/>
              <a:t>23-03-2020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BEA9-A02F-467D-8333-CD7C884912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824953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891E2-85D5-45AD-8A4A-E2CD894C3FAF}" type="datetimeFigureOut">
              <a:rPr lang="en-IN" smtClean="0"/>
              <a:t>23-03-2020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BEA9-A02F-467D-8333-CD7C884912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60115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891E2-85D5-45AD-8A4A-E2CD894C3FAF}" type="datetimeFigureOut">
              <a:rPr lang="en-IN" smtClean="0"/>
              <a:t>23-03-2020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BEA9-A02F-467D-8333-CD7C884912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4903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0891E2-85D5-45AD-8A4A-E2CD894C3FAF}" type="datetimeFigureOut">
              <a:rPr lang="en-IN" smtClean="0"/>
              <a:t>23-03-2020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97BEA9-A02F-467D-8333-CD7C884912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09565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891E2-85D5-45AD-8A4A-E2CD894C3FAF}" type="datetimeFigureOut">
              <a:rPr lang="en-IN" smtClean="0"/>
              <a:t>23-03-2020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BEA9-A02F-467D-8333-CD7C884912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56573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891E2-85D5-45AD-8A4A-E2CD894C3FAF}" type="datetimeFigureOut">
              <a:rPr lang="en-IN" smtClean="0"/>
              <a:t>23-03-2020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BEA9-A02F-467D-8333-CD7C884912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07710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891E2-85D5-45AD-8A4A-E2CD894C3FAF}" type="datetimeFigureOut">
              <a:rPr lang="en-IN" smtClean="0"/>
              <a:t>23-03-2020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BEA9-A02F-467D-8333-CD7C884912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1986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891E2-85D5-45AD-8A4A-E2CD894C3FAF}" type="datetimeFigureOut">
              <a:rPr lang="en-IN" smtClean="0"/>
              <a:t>23-03-2020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BEA9-A02F-467D-8333-CD7C884912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144671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891E2-85D5-45AD-8A4A-E2CD894C3FAF}" type="datetimeFigureOut">
              <a:rPr lang="en-IN" smtClean="0"/>
              <a:t>23-03-2020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BEA9-A02F-467D-8333-CD7C884912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915273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891E2-85D5-45AD-8A4A-E2CD894C3FAF}" type="datetimeFigureOut">
              <a:rPr lang="en-IN" smtClean="0"/>
              <a:t>23-03-2020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BEA9-A02F-467D-8333-CD7C884912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717938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891E2-85D5-45AD-8A4A-E2CD894C3FAF}" type="datetimeFigureOut">
              <a:rPr lang="en-IN" smtClean="0"/>
              <a:t>23-03-2020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BEA9-A02F-467D-8333-CD7C884912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00761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891E2-85D5-45AD-8A4A-E2CD894C3FAF}" type="datetimeFigureOut">
              <a:rPr lang="en-IN" smtClean="0"/>
              <a:t>23-03-2020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BEA9-A02F-467D-8333-CD7C884912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268302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C70891E2-85D5-45AD-8A4A-E2CD894C3FAF}" type="datetimeFigureOut">
              <a:rPr lang="en-IN" smtClean="0"/>
              <a:t>23-03-2020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3597BEA9-A02F-467D-8333-CD7C884912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976815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70891E2-85D5-45AD-8A4A-E2CD894C3FAF}" type="datetimeFigureOut">
              <a:rPr lang="en-IN" smtClean="0"/>
              <a:t>23-03-2020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597BEA9-A02F-467D-8333-CD7C884912B9}" type="slidenum">
              <a:rPr lang="en-IN" smtClean="0"/>
              <a:t>‹#›</a:t>
            </a:fld>
            <a:endParaRPr lang="en-IN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8809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891E2-85D5-45AD-8A4A-E2CD894C3FAF}" type="datetimeFigureOut">
              <a:rPr lang="en-IN" smtClean="0"/>
              <a:t>23-03-2020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BEA9-A02F-467D-8333-CD7C884912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41080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891E2-85D5-45AD-8A4A-E2CD894C3FAF}" type="datetimeFigureOut">
              <a:rPr lang="en-IN" smtClean="0"/>
              <a:t>23-03-2020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BEA9-A02F-467D-8333-CD7C884912B9}" type="slidenum">
              <a:rPr lang="en-IN" smtClean="0"/>
              <a:t>‹#›</a:t>
            </a:fld>
            <a:endParaRPr lang="en-IN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8820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891E2-85D5-45AD-8A4A-E2CD894C3FAF}" type="datetimeFigureOut">
              <a:rPr lang="en-IN" smtClean="0"/>
              <a:t>23-03-2020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BEA9-A02F-467D-8333-CD7C884912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745403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891E2-85D5-45AD-8A4A-E2CD894C3FAF}" type="datetimeFigureOut">
              <a:rPr lang="en-IN" smtClean="0"/>
              <a:t>23-03-2020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BEA9-A02F-467D-8333-CD7C884912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2142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891E2-85D5-45AD-8A4A-E2CD894C3FAF}" type="datetimeFigureOut">
              <a:rPr lang="en-IN" smtClean="0"/>
              <a:t>23-03-2020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BEA9-A02F-467D-8333-CD7C884912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37209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891E2-85D5-45AD-8A4A-E2CD894C3FAF}" type="datetimeFigureOut">
              <a:rPr lang="en-IN" smtClean="0"/>
              <a:t>23-03-2020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BEA9-A02F-467D-8333-CD7C884912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11051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891E2-85D5-45AD-8A4A-E2CD894C3FAF}" type="datetimeFigureOut">
              <a:rPr lang="en-IN" smtClean="0"/>
              <a:t>23-03-2020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BEA9-A02F-467D-8333-CD7C884912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88993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891E2-85D5-45AD-8A4A-E2CD894C3FAF}" type="datetimeFigureOut">
              <a:rPr lang="en-IN" smtClean="0"/>
              <a:t>23-03-2020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BEA9-A02F-467D-8333-CD7C884912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01983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891E2-85D5-45AD-8A4A-E2CD894C3FAF}" type="datetimeFigureOut">
              <a:rPr lang="en-IN" smtClean="0"/>
              <a:t>23-03-2020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BEA9-A02F-467D-8333-CD7C884912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01706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891E2-85D5-45AD-8A4A-E2CD894C3FAF}" type="datetimeFigureOut">
              <a:rPr lang="en-IN" smtClean="0"/>
              <a:t>23-03-2020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BEA9-A02F-467D-8333-CD7C884912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54000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891E2-85D5-45AD-8A4A-E2CD894C3FAF}" type="datetimeFigureOut">
              <a:rPr lang="en-IN" smtClean="0"/>
              <a:t>23-03-2020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BEA9-A02F-467D-8333-CD7C884912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00777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891E2-85D5-45AD-8A4A-E2CD894C3FAF}" type="datetimeFigureOut">
              <a:rPr lang="en-IN" smtClean="0"/>
              <a:t>23-03-2020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BEA9-A02F-467D-8333-CD7C884912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496993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891E2-85D5-45AD-8A4A-E2CD894C3FAF}" type="datetimeFigureOut">
              <a:rPr lang="en-IN" smtClean="0"/>
              <a:t>23-03-2020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BEA9-A02F-467D-8333-CD7C884912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69500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891E2-85D5-45AD-8A4A-E2CD894C3FAF}" type="datetimeFigureOut">
              <a:rPr lang="en-IN" smtClean="0"/>
              <a:t>23-03-2020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BEA9-A02F-467D-8333-CD7C884912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46782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891E2-85D5-45AD-8A4A-E2CD894C3FAF}" type="datetimeFigureOut">
              <a:rPr lang="en-IN" smtClean="0"/>
              <a:t>23-03-2020</a:t>
            </a:fld>
            <a:endParaRPr lang="en-IN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BEA9-A02F-467D-8333-CD7C884912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82087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891E2-85D5-45AD-8A4A-E2CD894C3FAF}" type="datetimeFigureOut">
              <a:rPr lang="en-IN" smtClean="0"/>
              <a:t>23-03-2020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BEA9-A02F-467D-8333-CD7C884912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75903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891E2-85D5-45AD-8A4A-E2CD894C3FAF}" type="datetimeFigureOut">
              <a:rPr lang="en-IN" smtClean="0"/>
              <a:t>23-03-2020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BEA9-A02F-467D-8333-CD7C884912B9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2644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891E2-85D5-45AD-8A4A-E2CD894C3FAF}" type="datetimeFigureOut">
              <a:rPr lang="en-IN" smtClean="0"/>
              <a:t>23-03-2020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BEA9-A02F-467D-8333-CD7C884912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51378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891E2-85D5-45AD-8A4A-E2CD894C3FAF}" type="datetimeFigureOut">
              <a:rPr lang="en-IN" smtClean="0"/>
              <a:t>23-03-2020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BEA9-A02F-467D-8333-CD7C884912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29992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891E2-85D5-45AD-8A4A-E2CD894C3FAF}" type="datetimeFigureOut">
              <a:rPr lang="en-IN" smtClean="0"/>
              <a:t>23-03-2020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I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BEA9-A02F-467D-8333-CD7C884912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33717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C70891E2-85D5-45AD-8A4A-E2CD894C3FAF}" type="datetimeFigureOut">
              <a:rPr lang="en-IN" smtClean="0"/>
              <a:t>23-03-2020</a:t>
            </a:fld>
            <a:endParaRPr lang="en-IN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BEA9-A02F-467D-8333-CD7C884912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450341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891E2-85D5-45AD-8A4A-E2CD894C3FAF}" type="datetimeFigureOut">
              <a:rPr lang="en-IN" smtClean="0"/>
              <a:t>23-03-2020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BEA9-A02F-467D-8333-CD7C884912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7960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891E2-85D5-45AD-8A4A-E2CD894C3FAF}" type="datetimeFigureOut">
              <a:rPr lang="en-IN" smtClean="0"/>
              <a:t>23-03-2020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BEA9-A02F-467D-8333-CD7C884912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7581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891E2-85D5-45AD-8A4A-E2CD894C3FAF}" type="datetimeFigureOut">
              <a:rPr lang="en-IN" smtClean="0"/>
              <a:t>23-03-2020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BEA9-A02F-467D-8333-CD7C884912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6570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891E2-85D5-45AD-8A4A-E2CD894C3FAF}" type="datetimeFigureOut">
              <a:rPr lang="en-IN" smtClean="0"/>
              <a:t>23-03-2020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BEA9-A02F-467D-8333-CD7C884912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8347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891E2-85D5-45AD-8A4A-E2CD894C3FAF}" type="datetimeFigureOut">
              <a:rPr lang="en-IN" smtClean="0"/>
              <a:t>23-03-2020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BEA9-A02F-467D-8333-CD7C884912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4486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891E2-85D5-45AD-8A4A-E2CD894C3FAF}" type="datetimeFigureOut">
              <a:rPr lang="en-IN" smtClean="0"/>
              <a:t>23-03-2020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7BEA9-A02F-467D-8333-CD7C884912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9003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C70891E2-85D5-45AD-8A4A-E2CD894C3FAF}" type="datetimeFigureOut">
              <a:rPr lang="en-IN" smtClean="0"/>
              <a:t>23-03-2020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3597BEA9-A02F-467D-8333-CD7C884912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51667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C70891E2-85D5-45AD-8A4A-E2CD894C3FAF}" type="datetimeFigureOut">
              <a:rPr lang="en-IN" smtClean="0"/>
              <a:t>23-03-2020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3597BEA9-A02F-467D-8333-CD7C884912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797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C70891E2-85D5-45AD-8A4A-E2CD894C3FAF}" type="datetimeFigureOut">
              <a:rPr lang="en-IN" smtClean="0"/>
              <a:t>23-03-2020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3597BEA9-A02F-467D-8333-CD7C884912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02889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C70891E2-85D5-45AD-8A4A-E2CD894C3FAF}" type="datetimeFigureOut">
              <a:rPr lang="en-IN" smtClean="0"/>
              <a:t>23-03-2020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3597BEA9-A02F-467D-8333-CD7C884912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8626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C70891E2-85D5-45AD-8A4A-E2CD894C3FAF}" type="datetimeFigureOut">
              <a:rPr lang="en-IN" smtClean="0"/>
              <a:t>23-03-2020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3597BEA9-A02F-467D-8333-CD7C884912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7483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orporate.exxonmobil.com/Company/Policy/Political-contributions-and-lobbying" TargetMode="External"/><Relationship Id="rId2" Type="http://schemas.openxmlformats.org/officeDocument/2006/relationships/hyperlink" Target="https://economictimes.indiatimes.com/news/politics-and-nation/view-the-real-problem-with-electoral-bonds/articleshow/72187122.cms?from=mdr" TargetMode="External"/><Relationship Id="rId1" Type="http://schemas.openxmlformats.org/officeDocument/2006/relationships/slideLayout" Target="../slideLayouts/slideLayout24.xml"/><Relationship Id="rId5" Type="http://schemas.openxmlformats.org/officeDocument/2006/relationships/hyperlink" Target="https://www.livemint.com/politics/policy/electoral-bonds-boon-or-bane-for-india-s-political-funding-system-11575424422379.html" TargetMode="External"/><Relationship Id="rId4" Type="http://schemas.openxmlformats.org/officeDocument/2006/relationships/hyperlink" Target="https://investors.coca-colacompany.com/corporate-governance/political-engagement-policy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oombergquint.com/business/most-of-indias-top-50-listed-firms-stayed-away-from-political-funding" TargetMode="External"/><Relationship Id="rId2" Type="http://schemas.openxmlformats.org/officeDocument/2006/relationships/hyperlink" Target="https://www.business-standard.com/article/economy-policy/data-shows-bjp-bagged-92-of-corporate-donations-to-political-parties-119011701405_1.html" TargetMode="External"/><Relationship Id="rId1" Type="http://schemas.openxmlformats.org/officeDocument/2006/relationships/slideLayout" Target="../slideLayouts/slideLayout24.xml"/><Relationship Id="rId5" Type="http://schemas.openxmlformats.org/officeDocument/2006/relationships/hyperlink" Target="https://vakilsearch.com/advice/corporate-funding-elections/" TargetMode="External"/><Relationship Id="rId4" Type="http://schemas.openxmlformats.org/officeDocument/2006/relationships/hyperlink" Target="https://www.orfonline.org/wp-content/uploads/2014/03/IssueBrief_69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F23A2-D682-405A-9BDF-3297011470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 Resources (for Section A and Section G, Semester 6)</a:t>
            </a:r>
            <a:endParaRPr lang="en-IN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57A547-9D79-4BDB-8BCB-AE364D2A57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Week 2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78975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DBF6A-F8D4-4A6C-85CC-9400E21D053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3300"/>
          </a:solidFill>
        </p:spPr>
        <p:txBody>
          <a:bodyPr>
            <a:normAutofit/>
          </a:bodyPr>
          <a:lstStyle/>
          <a:p>
            <a:endParaRPr lang="en-IN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04C92E-89CE-426F-9CEE-62CDFD731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0249" y="1737312"/>
            <a:ext cx="6674358" cy="1798605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Corporate Governance in PSUs or SOEs</a:t>
            </a:r>
            <a:endParaRPr lang="en-IN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329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C0C805-C157-401E-A2A5-9F346C8E9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 of PSUs</a:t>
            </a:r>
            <a:endParaRPr lang="en-IN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5AE93DB-7095-4FBC-847B-65667A47F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FD576A-9567-43B4-B5A9-186C1BC75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99" y="1663609"/>
            <a:ext cx="8769801" cy="500389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CBECAE1-C93B-4069-B680-C4F864CB5DA2}"/>
              </a:ext>
            </a:extLst>
          </p:cNvPr>
          <p:cNvSpPr/>
          <p:nvPr/>
        </p:nvSpPr>
        <p:spPr>
          <a:xfrm>
            <a:off x="1042619" y="6390501"/>
            <a:ext cx="64726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dirty="0"/>
              <a:t>https://www.dnb.co.in/events/PSU-Awards/awards.aspx</a:t>
            </a:r>
          </a:p>
        </p:txBody>
      </p:sp>
    </p:spTree>
    <p:extLst>
      <p:ext uri="{BB962C8B-B14F-4D97-AF65-F5344CB8AC3E}">
        <p14:creationId xmlns:p14="http://schemas.microsoft.com/office/powerpoint/2010/main" val="3027188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C0C805-C157-401E-A2A5-9F346C8E9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Corporate Governance at PSUs</a:t>
            </a:r>
            <a:endParaRPr lang="en-IN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C52D91D-DBF0-440B-A044-80F7A4BA66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212" y="1670685"/>
            <a:ext cx="8791575" cy="502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022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0C052-99AC-4A64-A514-F96DD809B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79" y="428625"/>
            <a:ext cx="7406640" cy="1356360"/>
          </a:xfrm>
        </p:spPr>
        <p:txBody>
          <a:bodyPr/>
          <a:lstStyle/>
          <a:p>
            <a:r>
              <a:rPr lang="en-US" dirty="0"/>
              <a:t>Regulatory Framework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DB5EB-AE29-4FC6-B9DD-A351A548D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25" y="1604010"/>
            <a:ext cx="8820149" cy="5082540"/>
          </a:xfrm>
          <a:solidFill>
            <a:srgbClr val="993300"/>
          </a:solidFill>
        </p:spPr>
        <p:txBody>
          <a:bodyPr>
            <a:normAutofit/>
          </a:bodyPr>
          <a:lstStyle/>
          <a:p>
            <a:r>
              <a:rPr lang="en-IN" sz="3200" dirty="0">
                <a:solidFill>
                  <a:schemeClr val="bg1"/>
                </a:solidFill>
              </a:rPr>
              <a:t>Corporate governance norms for PSUs emanate from the</a:t>
            </a:r>
          </a:p>
          <a:p>
            <a:pPr lvl="3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IN" sz="2600" dirty="0">
                <a:solidFill>
                  <a:schemeClr val="bg1"/>
                </a:solidFill>
              </a:rPr>
              <a:t>The Companies Act, 2013; </a:t>
            </a:r>
          </a:p>
          <a:p>
            <a:pPr lvl="3">
              <a:buClr>
                <a:schemeClr val="bg1"/>
              </a:buClr>
              <a:buFont typeface="Courier New" panose="02070309020205020404" pitchFamily="49" charset="0"/>
              <a:buChar char="o"/>
            </a:pPr>
            <a:endParaRPr lang="en-IN" sz="2600" dirty="0">
              <a:solidFill>
                <a:schemeClr val="bg1"/>
              </a:solidFill>
            </a:endParaRPr>
          </a:p>
          <a:p>
            <a:pPr lvl="3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IN" sz="2600" dirty="0">
                <a:solidFill>
                  <a:schemeClr val="bg1"/>
                </a:solidFill>
              </a:rPr>
              <a:t>SEBI (Listing Obligation and Disclosures Requirement) Regulations, 2015 and </a:t>
            </a:r>
          </a:p>
          <a:p>
            <a:pPr lvl="3">
              <a:buClr>
                <a:schemeClr val="bg1"/>
              </a:buClr>
              <a:buFont typeface="Courier New" panose="02070309020205020404" pitchFamily="49" charset="0"/>
              <a:buChar char="o"/>
            </a:pPr>
            <a:endParaRPr lang="en-IN" sz="2600" dirty="0">
              <a:solidFill>
                <a:schemeClr val="bg1"/>
              </a:solidFill>
            </a:endParaRPr>
          </a:p>
          <a:p>
            <a:pPr lvl="3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IN" sz="2600" dirty="0">
                <a:solidFill>
                  <a:schemeClr val="bg1"/>
                </a:solidFill>
              </a:rPr>
              <a:t>CPSE Guidelines issued by the Department of Public Enterprises under the Ministry of Heavy Industries and Public Enterprises. </a:t>
            </a:r>
          </a:p>
        </p:txBody>
      </p:sp>
    </p:spTree>
    <p:extLst>
      <p:ext uri="{BB962C8B-B14F-4D97-AF65-F5344CB8AC3E}">
        <p14:creationId xmlns:p14="http://schemas.microsoft.com/office/powerpoint/2010/main" val="3050424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0C052-99AC-4A64-A514-F96DD809B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79" y="428625"/>
            <a:ext cx="7406640" cy="1356360"/>
          </a:xfrm>
        </p:spPr>
        <p:txBody>
          <a:bodyPr/>
          <a:lstStyle/>
          <a:p>
            <a:r>
              <a:rPr lang="en-US" dirty="0"/>
              <a:t>Issues in Corporate Governance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DB5EB-AE29-4FC6-B9DD-A351A548D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24" y="1546860"/>
            <a:ext cx="8820149" cy="5082540"/>
          </a:xfrm>
          <a:solidFill>
            <a:srgbClr val="993300"/>
          </a:solidFill>
        </p:spPr>
        <p:txBody>
          <a:bodyPr>
            <a:normAutofit/>
          </a:bodyPr>
          <a:lstStyle/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</a:rPr>
              <a:t>A</a:t>
            </a:r>
            <a:r>
              <a:rPr lang="en-IN" sz="2600" dirty="0" err="1">
                <a:solidFill>
                  <a:schemeClr val="bg1"/>
                </a:solidFill>
              </a:rPr>
              <a:t>utonomy</a:t>
            </a:r>
            <a:r>
              <a:rPr lang="en-IN" sz="2600" dirty="0">
                <a:solidFill>
                  <a:schemeClr val="bg1"/>
                </a:solidFill>
              </a:rPr>
              <a:t> of the Board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IN" sz="2600" dirty="0">
                <a:solidFill>
                  <a:schemeClr val="bg1"/>
                </a:solidFill>
              </a:rPr>
              <a:t>Ownership Policy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IN" sz="2600" dirty="0">
                <a:solidFill>
                  <a:schemeClr val="bg1"/>
                </a:solidFill>
              </a:rPr>
              <a:t>Appointment of Directors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IN" sz="2600" dirty="0">
                <a:solidFill>
                  <a:schemeClr val="bg1"/>
                </a:solidFill>
              </a:rPr>
              <a:t>Non-compliance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IN" sz="2600" dirty="0">
                <a:solidFill>
                  <a:schemeClr val="bg1"/>
                </a:solidFill>
              </a:rPr>
              <a:t>Excessive regulations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A686AC-04DC-4215-A003-E63CDCE5E59B}"/>
              </a:ext>
            </a:extLst>
          </p:cNvPr>
          <p:cNvSpPr/>
          <p:nvPr/>
        </p:nvSpPr>
        <p:spPr>
          <a:xfrm>
            <a:off x="1023569" y="6152376"/>
            <a:ext cx="64726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Reference :</a:t>
            </a:r>
            <a:r>
              <a:rPr lang="en-US" sz="1200" dirty="0" err="1">
                <a:solidFill>
                  <a:schemeClr val="bg1"/>
                </a:solidFill>
              </a:rPr>
              <a:t>Taxmann</a:t>
            </a:r>
            <a:r>
              <a:rPr lang="en-US" sz="1200" dirty="0">
                <a:solidFill>
                  <a:schemeClr val="bg1"/>
                </a:solidFill>
              </a:rPr>
              <a:t> Auditing and Corporate Governance for </a:t>
            </a:r>
            <a:r>
              <a:rPr lang="en-US" sz="1200" dirty="0" err="1">
                <a:solidFill>
                  <a:schemeClr val="bg1"/>
                </a:solidFill>
              </a:rPr>
              <a:t>B.Com</a:t>
            </a:r>
            <a:r>
              <a:rPr lang="en-US" sz="1200" dirty="0">
                <a:solidFill>
                  <a:schemeClr val="bg1"/>
                </a:solidFill>
              </a:rPr>
              <a:t> (H) by ARUNA JHA Edition 2020</a:t>
            </a:r>
            <a:endParaRPr lang="en-IN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128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0C052-99AC-4A64-A514-F96DD809B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79" y="428625"/>
            <a:ext cx="7406640" cy="1356360"/>
          </a:xfrm>
        </p:spPr>
        <p:txBody>
          <a:bodyPr/>
          <a:lstStyle/>
          <a:p>
            <a:r>
              <a:rPr lang="en-US" dirty="0"/>
              <a:t>Ways to Improve Corporate Governance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DB5EB-AE29-4FC6-B9DD-A351A548D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25" y="1604010"/>
            <a:ext cx="8820149" cy="5082540"/>
          </a:xfrm>
          <a:solidFill>
            <a:srgbClr val="993300"/>
          </a:solidFill>
        </p:spPr>
        <p:txBody>
          <a:bodyPr>
            <a:normAutofit/>
          </a:bodyPr>
          <a:lstStyle/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CA6386-02FC-4576-91CB-63E19CEA8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2485966"/>
            <a:ext cx="8820149" cy="30671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9BA6E1-2233-4CDB-858E-580BB8ACA958}"/>
              </a:ext>
            </a:extLst>
          </p:cNvPr>
          <p:cNvSpPr txBox="1"/>
          <p:nvPr/>
        </p:nvSpPr>
        <p:spPr>
          <a:xfrm>
            <a:off x="304800" y="1604010"/>
            <a:ext cx="8353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According to World Bank Study entitled, </a:t>
            </a:r>
            <a:r>
              <a:rPr lang="en-US" sz="2000" i="1" dirty="0">
                <a:solidFill>
                  <a:schemeClr val="bg1"/>
                </a:solidFill>
              </a:rPr>
              <a:t>“Corporate Governance of Central Public-Sector </a:t>
            </a:r>
            <a:r>
              <a:rPr lang="en-IN" sz="2000" i="1" dirty="0">
                <a:solidFill>
                  <a:schemeClr val="bg1"/>
                </a:solidFill>
              </a:rPr>
              <a:t>Enterprises”, </a:t>
            </a:r>
            <a:r>
              <a:rPr lang="en-IN" sz="2000" dirty="0">
                <a:solidFill>
                  <a:schemeClr val="bg1"/>
                </a:solidFill>
              </a:rPr>
              <a:t>2010)</a:t>
            </a:r>
          </a:p>
        </p:txBody>
      </p:sp>
    </p:spTree>
    <p:extLst>
      <p:ext uri="{BB962C8B-B14F-4D97-AF65-F5344CB8AC3E}">
        <p14:creationId xmlns:p14="http://schemas.microsoft.com/office/powerpoint/2010/main" val="3140919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0C052-99AC-4A64-A514-F96DD809B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79" y="428625"/>
            <a:ext cx="7406640" cy="1356360"/>
          </a:xfrm>
        </p:spPr>
        <p:txBody>
          <a:bodyPr/>
          <a:lstStyle/>
          <a:p>
            <a:r>
              <a:rPr lang="en-US" dirty="0"/>
              <a:t>Ways to Improve Corporate Governance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DB5EB-AE29-4FC6-B9DD-A351A548D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25" y="1604010"/>
            <a:ext cx="8820149" cy="5082540"/>
          </a:xfrm>
          <a:solidFill>
            <a:srgbClr val="993300"/>
          </a:solidFill>
        </p:spPr>
        <p:txBody>
          <a:bodyPr>
            <a:normAutofit/>
          </a:bodyPr>
          <a:lstStyle/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227944-A6D8-45CF-8BB3-412CCE3CF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9" y="1719219"/>
            <a:ext cx="4959456" cy="24260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6D7253-8F06-4348-8E0A-34F095942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310" y="4145281"/>
            <a:ext cx="5490040" cy="254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757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6842C94-1F27-4000-B465-E4D442388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Corporate Funding of Political Parties</a:t>
            </a:r>
            <a:endParaRPr lang="en-IN" sz="4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50228C-39DB-460F-ACC2-3904FE942D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6018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25857-1788-4D94-BC19-D55D432B7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536067"/>
            <a:ext cx="8534400" cy="1188720"/>
          </a:xfrm>
        </p:spPr>
        <p:txBody>
          <a:bodyPr/>
          <a:lstStyle/>
          <a:p>
            <a:r>
              <a:rPr lang="en-US" dirty="0"/>
              <a:t>Corporate funding of political parties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B3BCF-4340-426E-AB2A-6374F5D98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223" y="1933575"/>
            <a:ext cx="8534401" cy="47910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IN" dirty="0"/>
              <a:t>Assignment</a:t>
            </a:r>
          </a:p>
          <a:p>
            <a:r>
              <a:rPr lang="en-IN" dirty="0"/>
              <a:t>Compare and contrast the practise of Corporate Funding of Political Parties in US and </a:t>
            </a:r>
            <a:r>
              <a:rPr lang="en-IN" dirty="0" err="1"/>
              <a:t>India.You</a:t>
            </a:r>
            <a:r>
              <a:rPr lang="en-IN" dirty="0"/>
              <a:t> may find the following links useful besides chapter on the same from your text book:</a:t>
            </a:r>
          </a:p>
          <a:p>
            <a:r>
              <a:rPr lang="en-IN" u="sng" dirty="0">
                <a:hlinkClick r:id="rId2"/>
              </a:rPr>
              <a:t>https://economictimes.indiatimes.com/news/politics-and-nation/view-the-real-problem-with-electoral-bonds/articleshow/72187122.cms?from=mdr</a:t>
            </a:r>
            <a:endParaRPr lang="en-IN" u="sng" dirty="0"/>
          </a:p>
          <a:p>
            <a:endParaRPr lang="en-IN" dirty="0"/>
          </a:p>
          <a:p>
            <a:r>
              <a:rPr lang="en-IN" u="sng" dirty="0">
                <a:hlinkClick r:id="rId3"/>
              </a:rPr>
              <a:t>https://corporate.exxonmobil.com/Company/Policy/Political-contributions-and-lobbying</a:t>
            </a:r>
            <a:endParaRPr lang="en-IN" u="sng" dirty="0"/>
          </a:p>
          <a:p>
            <a:endParaRPr lang="en-IN" dirty="0"/>
          </a:p>
          <a:p>
            <a:r>
              <a:rPr lang="en-IN" u="sng" dirty="0">
                <a:hlinkClick r:id="rId4"/>
              </a:rPr>
              <a:t>https://investors.coca-colacompany.com/corporate-governance/political-engagement-policy</a:t>
            </a:r>
            <a:endParaRPr lang="en-IN" u="sng" dirty="0"/>
          </a:p>
          <a:p>
            <a:endParaRPr lang="en-IN" dirty="0"/>
          </a:p>
          <a:p>
            <a:r>
              <a:rPr lang="en-IN" u="sng" dirty="0">
                <a:hlinkClick r:id="rId5"/>
              </a:rPr>
              <a:t>https://www.livemint.com/politics/policy/electoral-bonds-boon-or-bane-for-india-s-political-funding-system-11575424422379.html</a:t>
            </a:r>
            <a:endParaRPr lang="en-IN" dirty="0"/>
          </a:p>
          <a:p>
            <a:r>
              <a:rPr lang="en-IN" dirty="0"/>
              <a:t> 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14313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25857-1788-4D94-BC19-D55D432B7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536067"/>
            <a:ext cx="8534400" cy="1188720"/>
          </a:xfrm>
        </p:spPr>
        <p:txBody>
          <a:bodyPr/>
          <a:lstStyle/>
          <a:p>
            <a:r>
              <a:rPr lang="en-US" dirty="0"/>
              <a:t>Corporate funding of political parties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B3BCF-4340-426E-AB2A-6374F5D98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223" y="1933575"/>
            <a:ext cx="8534401" cy="4791075"/>
          </a:xfrm>
        </p:spPr>
        <p:txBody>
          <a:bodyPr>
            <a:noAutofit/>
          </a:bodyPr>
          <a:lstStyle/>
          <a:p>
            <a:r>
              <a:rPr lang="en-IN" u="sng" dirty="0">
                <a:hlinkClick r:id="rId2"/>
              </a:rPr>
              <a:t>https://www.business-standard.com/article/economy-policy/data-shows-bjp-bagged-92-of-corporate-donations-to-political-parties-119011701405_1.html</a:t>
            </a:r>
            <a:endParaRPr lang="en-IN" dirty="0"/>
          </a:p>
          <a:p>
            <a:endParaRPr lang="en-IN" dirty="0"/>
          </a:p>
          <a:p>
            <a:r>
              <a:rPr lang="en-IN" u="sng" dirty="0">
                <a:hlinkClick r:id="rId3"/>
              </a:rPr>
              <a:t>https://www.bloombergquint.com/business/most-of-indias-top-50-listed-firms-stayed-away-from-political-funding</a:t>
            </a:r>
            <a:endParaRPr lang="en-IN" dirty="0"/>
          </a:p>
          <a:p>
            <a:endParaRPr lang="en-IN" dirty="0"/>
          </a:p>
          <a:p>
            <a:r>
              <a:rPr lang="en-IN" u="sng" dirty="0">
                <a:hlinkClick r:id="rId4"/>
              </a:rPr>
              <a:t>https://www.orfonline.org/wp-content/uploads/2014/03/IssueBrief_69.pdf</a:t>
            </a:r>
            <a:endParaRPr lang="en-IN" u="sng" dirty="0"/>
          </a:p>
          <a:p>
            <a:endParaRPr lang="en-IN" u="sng" dirty="0"/>
          </a:p>
          <a:p>
            <a:r>
              <a:rPr lang="en-IN" u="sng" dirty="0">
                <a:hlinkClick r:id="rId5"/>
              </a:rPr>
              <a:t>https://vakilsearch.com/advice/corporate-funding-elections/</a:t>
            </a:r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46591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43A20-4EE8-4081-823F-0DBECFAA0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+mn-lt"/>
                <a:cs typeface="Times New Roman" panose="02020603050405020304" pitchFamily="18" charset="0"/>
              </a:rPr>
              <a:t>Note for Students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47ECC-FEF1-40AA-B287-C86583066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1" y="1524000"/>
            <a:ext cx="7690404" cy="4572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Dear Students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am sending you these e resources on the topics I wanted to cover during the present week. Please use these along with voice memos I have shared in your class group.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an assignment also. A case study will also be put on the class group. Submission details will be put on the same through CR. 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are free to contact me over the medium of your choice. Stay quarantined and safe. 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Best wishes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Aruna Jha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87952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8EB42-9E9F-4D1F-91D3-B16FB6519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Covered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DDA00-5A4C-4FFF-992D-365773E2B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Shareholder Activism</a:t>
            </a:r>
          </a:p>
          <a:p>
            <a:endParaRPr lang="en-US" dirty="0"/>
          </a:p>
          <a:p>
            <a:r>
              <a:rPr lang="en-US" dirty="0"/>
              <a:t>Corporate Governance in PSUs</a:t>
            </a:r>
          </a:p>
          <a:p>
            <a:endParaRPr lang="en-US" dirty="0"/>
          </a:p>
          <a:p>
            <a:r>
              <a:rPr lang="en-US" dirty="0"/>
              <a:t>Corporate Funding of Political parties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36914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A6ED6-F782-4D7E-BF49-80E391851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Shareholder Activism</a:t>
            </a:r>
            <a:endParaRPr lang="en-IN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CB3E6-3907-4584-90A5-6E27DB35B9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52737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1779C5-AE85-4F47-91E5-6B429931C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4" y="1457325"/>
            <a:ext cx="9007272" cy="37242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464599A-85BD-4A44-910B-7FAF8126667B}"/>
              </a:ext>
            </a:extLst>
          </p:cNvPr>
          <p:cNvSpPr/>
          <p:nvPr/>
        </p:nvSpPr>
        <p:spPr>
          <a:xfrm>
            <a:off x="1033094" y="6430744"/>
            <a:ext cx="64726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Reference :</a:t>
            </a:r>
            <a:r>
              <a:rPr lang="en-US" sz="1200" dirty="0" err="1"/>
              <a:t>Taxmann</a:t>
            </a:r>
            <a:r>
              <a:rPr lang="en-US" sz="1200" dirty="0"/>
              <a:t> Auditing and Corporate Governance for </a:t>
            </a:r>
            <a:r>
              <a:rPr lang="en-US" sz="1200" dirty="0" err="1"/>
              <a:t>B.Com</a:t>
            </a:r>
            <a:r>
              <a:rPr lang="en-US" sz="1200" dirty="0"/>
              <a:t> (H) by ARUNA JHA Edition 2020</a:t>
            </a:r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val="3548377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46CBA6-5419-468D-8B76-6639425D6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351" y="761921"/>
            <a:ext cx="7040695" cy="448635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B3F0808-7405-4ABF-B813-778117C77C10}"/>
              </a:ext>
            </a:extLst>
          </p:cNvPr>
          <p:cNvSpPr/>
          <p:nvPr/>
        </p:nvSpPr>
        <p:spPr>
          <a:xfrm>
            <a:off x="1033094" y="6430744"/>
            <a:ext cx="64726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Reference :</a:t>
            </a:r>
            <a:r>
              <a:rPr lang="en-US" sz="1200" dirty="0" err="1"/>
              <a:t>Taxmann</a:t>
            </a:r>
            <a:r>
              <a:rPr lang="en-US" sz="1200" dirty="0"/>
              <a:t> Auditing and Corporate Governance for </a:t>
            </a:r>
            <a:r>
              <a:rPr lang="en-US" sz="1200" dirty="0" err="1"/>
              <a:t>B.Com</a:t>
            </a:r>
            <a:r>
              <a:rPr lang="en-US" sz="1200" dirty="0"/>
              <a:t> (H) by ARUNA JHA Edition 2020</a:t>
            </a:r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val="4230289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A4518B-F2BA-48D4-A14C-EF43251C8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382" y="742856"/>
            <a:ext cx="6367998" cy="504834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8395C18-5C73-4B25-BC8B-78E2CF2B24A1}"/>
              </a:ext>
            </a:extLst>
          </p:cNvPr>
          <p:cNvSpPr/>
          <p:nvPr/>
        </p:nvSpPr>
        <p:spPr>
          <a:xfrm>
            <a:off x="1033094" y="6430744"/>
            <a:ext cx="64726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Reference :</a:t>
            </a:r>
            <a:r>
              <a:rPr lang="en-US" sz="1200" dirty="0" err="1"/>
              <a:t>Taxmann</a:t>
            </a:r>
            <a:r>
              <a:rPr lang="en-US" sz="1200" dirty="0"/>
              <a:t> Auditing and Corporate Governance for </a:t>
            </a:r>
            <a:r>
              <a:rPr lang="en-US" sz="1200" dirty="0" err="1"/>
              <a:t>B.Com</a:t>
            </a:r>
            <a:r>
              <a:rPr lang="en-US" sz="1200" dirty="0"/>
              <a:t> (H) by ARUNA JHA Edition 2020</a:t>
            </a:r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val="2965609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D2917A-24BD-421B-9A8B-EE7E51AE6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663" y="793656"/>
            <a:ext cx="5819493" cy="487371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2957254-9171-43CE-978A-6E71BB1A1708}"/>
              </a:ext>
            </a:extLst>
          </p:cNvPr>
          <p:cNvSpPr/>
          <p:nvPr/>
        </p:nvSpPr>
        <p:spPr>
          <a:xfrm>
            <a:off x="1033094" y="6430744"/>
            <a:ext cx="64726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Reference :</a:t>
            </a:r>
            <a:r>
              <a:rPr lang="en-US" sz="1200" dirty="0" err="1"/>
              <a:t>Taxmann</a:t>
            </a:r>
            <a:r>
              <a:rPr lang="en-US" sz="1200" dirty="0"/>
              <a:t> Auditing and Corporate Governance for </a:t>
            </a:r>
            <a:r>
              <a:rPr lang="en-US" sz="1200" dirty="0" err="1"/>
              <a:t>B.Com</a:t>
            </a:r>
            <a:r>
              <a:rPr lang="en-US" sz="1200" dirty="0"/>
              <a:t> (H) by ARUNA JHA Edition 2020</a:t>
            </a:r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val="119468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8A6281-04E1-416E-B213-06554227E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810" y="726977"/>
            <a:ext cx="8095170" cy="561667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BCA2BF7-E171-43D2-96D1-00A8836F04C6}"/>
              </a:ext>
            </a:extLst>
          </p:cNvPr>
          <p:cNvSpPr/>
          <p:nvPr/>
        </p:nvSpPr>
        <p:spPr>
          <a:xfrm>
            <a:off x="1033094" y="6430744"/>
            <a:ext cx="64726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Reference :</a:t>
            </a:r>
            <a:r>
              <a:rPr lang="en-US" sz="1200" dirty="0" err="1"/>
              <a:t>Taxmann</a:t>
            </a:r>
            <a:r>
              <a:rPr lang="en-US" sz="1200" dirty="0"/>
              <a:t> Auditing and Corporate Governance for </a:t>
            </a:r>
            <a:r>
              <a:rPr lang="en-US" sz="1200" dirty="0" err="1"/>
              <a:t>B.Com</a:t>
            </a:r>
            <a:r>
              <a:rPr lang="en-US" sz="1200" dirty="0"/>
              <a:t> (H) by ARUNA JHA Edition 2020</a:t>
            </a:r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val="2667017452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sis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3.xml><?xml version="1.0" encoding="utf-8"?>
<a:theme xmlns:a="http://schemas.openxmlformats.org/drawingml/2006/main" name="Parce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4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5.xml><?xml version="1.0" encoding="utf-8"?>
<a:theme xmlns:a="http://schemas.openxmlformats.org/drawingml/2006/main" name="1_Basis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6.xml><?xml version="1.0" encoding="utf-8"?>
<a:theme xmlns:a="http://schemas.openxmlformats.org/drawingml/2006/main" name="1_Parcel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</TotalTime>
  <Words>524</Words>
  <Application>Microsoft Office PowerPoint</Application>
  <PresentationFormat>On-screen Show (4:3)</PresentationFormat>
  <Paragraphs>71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Arial</vt:lpstr>
      <vt:lpstr>Calibri</vt:lpstr>
      <vt:lpstr>Calibri Light</vt:lpstr>
      <vt:lpstr>Corbel</vt:lpstr>
      <vt:lpstr>Courier New</vt:lpstr>
      <vt:lpstr>Gill Sans MT</vt:lpstr>
      <vt:lpstr>Times New Roman</vt:lpstr>
      <vt:lpstr>Wingdings</vt:lpstr>
      <vt:lpstr>Office Theme</vt:lpstr>
      <vt:lpstr>Basis</vt:lpstr>
      <vt:lpstr>Parcel</vt:lpstr>
      <vt:lpstr>Banded</vt:lpstr>
      <vt:lpstr>1_Basis</vt:lpstr>
      <vt:lpstr>1_Parcel</vt:lpstr>
      <vt:lpstr>E- Resources (for Section A and Section G, Semester 6)</vt:lpstr>
      <vt:lpstr>Note for Students </vt:lpstr>
      <vt:lpstr>Topics Covered</vt:lpstr>
      <vt:lpstr>Shareholder Activism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Contribution of PSUs</vt:lpstr>
      <vt:lpstr>Corporate Governance at PSUs</vt:lpstr>
      <vt:lpstr>Regulatory Framework</vt:lpstr>
      <vt:lpstr>Issues in Corporate Governance</vt:lpstr>
      <vt:lpstr>Ways to Improve Corporate Governance</vt:lpstr>
      <vt:lpstr>Ways to Improve Corporate Governance</vt:lpstr>
      <vt:lpstr>Corporate Funding of Political Parties</vt:lpstr>
      <vt:lpstr>Corporate funding of political parties</vt:lpstr>
      <vt:lpstr>Corporate funding of political parties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Aruna Jha</dc:creator>
  <cp:lastModifiedBy>Aruna Jha</cp:lastModifiedBy>
  <cp:revision>12</cp:revision>
  <dcterms:created xsi:type="dcterms:W3CDTF">2020-03-23T08:54:31Z</dcterms:created>
  <dcterms:modified xsi:type="dcterms:W3CDTF">2020-03-23T17:09:53Z</dcterms:modified>
</cp:coreProperties>
</file>